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57" r:id="rId3"/>
    <p:sldId id="270" r:id="rId4"/>
    <p:sldId id="271" r:id="rId5"/>
    <p:sldId id="273" r:id="rId6"/>
    <p:sldId id="279" r:id="rId7"/>
    <p:sldId id="280" r:id="rId8"/>
    <p:sldId id="281" r:id="rId9"/>
    <p:sldId id="274" r:id="rId10"/>
    <p:sldId id="282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ransition spd="slow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ransition spd="slow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ransition spd="slow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ransition spd="slow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ransition spd="slow"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 advTm="1000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7B91F6-F119-52D8-BD2B-969264FE1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168" y="1807105"/>
            <a:ext cx="9448800" cy="1825096"/>
          </a:xfrm>
        </p:spPr>
        <p:txBody>
          <a:bodyPr/>
          <a:lstStyle/>
          <a:p>
            <a:r>
              <a:rPr lang="fr-FR" dirty="0"/>
              <a:t>Fermes Solaires du Mont-Valérien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2485F3-703E-45AC-26C7-861EED860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168" y="3733452"/>
            <a:ext cx="9448800" cy="685800"/>
          </a:xfrm>
        </p:spPr>
        <p:txBody>
          <a:bodyPr/>
          <a:lstStyle/>
          <a:p>
            <a:r>
              <a:rPr lang="fr-FR" b="1" dirty="0"/>
              <a:t>Une énergie citoyenne produite et consommée localement.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670EC7-D322-F4EF-CAD6-7527F0897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64" y="2067582"/>
            <a:ext cx="1657581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33334"/>
      </p:ext>
    </p:extLst>
  </p:cSld>
  <p:clrMapOvr>
    <a:masterClrMapping/>
  </p:clrMapOvr>
  <p:transition spd="slow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D51DB2-2AFF-4E36-1AF1-FB85F14E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09" y="467689"/>
            <a:ext cx="8139635" cy="1293028"/>
          </a:xfrm>
        </p:spPr>
        <p:txBody>
          <a:bodyPr/>
          <a:lstStyle/>
          <a:p>
            <a:r>
              <a:rPr lang="fr-FR" dirty="0"/>
              <a:t>FSMV dans la PRESSE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3FB4B2-8D62-8190-4348-8D77CF38B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4371" y="2132472"/>
            <a:ext cx="6687238" cy="1390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14 octobre 2023</a:t>
            </a:r>
          </a:p>
          <a:p>
            <a:pPr marL="0" indent="0" algn="l" fontAlgn="base">
              <a:buNone/>
            </a:pPr>
            <a:r>
              <a:rPr lang="fr-FR" b="0" i="0" u="none" strike="noStrike" dirty="0">
                <a:solidFill>
                  <a:srgbClr val="002044"/>
                </a:solidFill>
                <a:effectLst/>
                <a:latin typeface="Lato" panose="020F0502020204030203" pitchFamily="34" charset="0"/>
              </a:rPr>
              <a:t>Dans les Hauts-de-Seine, un collectif citoyen vise l’autoconsommation partagée</a:t>
            </a:r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D4E721-57E3-EBB7-32AC-1C97C00F2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731" y="713563"/>
            <a:ext cx="2638148" cy="8012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CF29DA8-AB94-F460-FA7A-812520A42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93" y="2112420"/>
            <a:ext cx="4105848" cy="9145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2753FD4-4867-4C47-91A8-52A8C4561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93" y="3710157"/>
            <a:ext cx="3902379" cy="1181332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BC985C5-6370-ACDA-6638-5C1481AE9EB5}"/>
              </a:ext>
            </a:extLst>
          </p:cNvPr>
          <p:cNvSpPr txBox="1">
            <a:spLocks/>
          </p:cNvSpPr>
          <p:nvPr/>
        </p:nvSpPr>
        <p:spPr>
          <a:xfrm>
            <a:off x="4814371" y="3751697"/>
            <a:ext cx="6687238" cy="1390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4"/>
                </a:solidFill>
              </a:rPr>
              <a:t>12 octobre 2023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44"/>
                </a:solidFill>
                <a:latin typeface="Lato" panose="020F0502020204030203" pitchFamily="34" charset="0"/>
              </a:rPr>
              <a:t>Les nouveaux modèles économiques des énergies citoyennes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16101184"/>
      </p:ext>
    </p:extLst>
  </p:cSld>
  <p:clrMapOvr>
    <a:masterClrMapping/>
  </p:clrMapOvr>
  <p:transition spd="slow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EEB8B1-882A-EF11-DDBF-1F04D3DD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Gouvernance FSMV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EF8A04-109B-25D8-FB89-F258B81C3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2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Membres du CONSEIL DE GESTION</a:t>
            </a:r>
          </a:p>
          <a:p>
            <a:endParaRPr lang="fr-FR" dirty="0"/>
          </a:p>
          <a:p>
            <a:r>
              <a:rPr lang="fr-FR" dirty="0"/>
              <a:t>Jean-Jacques Descombes (président)</a:t>
            </a:r>
          </a:p>
          <a:p>
            <a:r>
              <a:rPr lang="fr-FR" dirty="0"/>
              <a:t>François Bonhomme</a:t>
            </a:r>
          </a:p>
          <a:p>
            <a:r>
              <a:rPr lang="fr-FR" dirty="0"/>
              <a:t>Michel Jarleton</a:t>
            </a:r>
          </a:p>
          <a:p>
            <a:r>
              <a:rPr lang="fr-FR" dirty="0"/>
              <a:t>Patrice Petitprez</a:t>
            </a:r>
          </a:p>
          <a:p>
            <a:r>
              <a:rPr lang="fr-FR" dirty="0"/>
              <a:t>Thomas Tournaud</a:t>
            </a:r>
          </a:p>
          <a:p>
            <a:r>
              <a:rPr lang="fr-FR" dirty="0"/>
              <a:t>Antoine Truffert (secrétaire)</a:t>
            </a:r>
          </a:p>
          <a:p>
            <a:r>
              <a:rPr lang="fr-FR" dirty="0"/>
              <a:t>Thierry Herrenschmidt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C6251A-842E-8B66-880A-BDBD74B9F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49" y="1010247"/>
            <a:ext cx="2638148" cy="80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36628"/>
      </p:ext>
    </p:extLst>
  </p:cSld>
  <p:clrMapOvr>
    <a:masterClrMapping/>
  </p:clrMapOvr>
  <p:transition spd="slow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6C6251A-842E-8B66-880A-BDBD74B9F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21" y="2089737"/>
            <a:ext cx="2638148" cy="8012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91E751D-DBCF-F696-C5D9-06C24439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92" y="2873190"/>
            <a:ext cx="7339070" cy="3860351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BA6C1164-7129-E851-67CD-7F7C0DAA8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21" y="454964"/>
            <a:ext cx="10195193" cy="2572856"/>
          </a:xfrm>
        </p:spPr>
        <p:txBody>
          <a:bodyPr>
            <a:normAutofit/>
          </a:bodyPr>
          <a:lstStyle/>
          <a:p>
            <a:r>
              <a:rPr lang="fr-FR" dirty="0"/>
              <a:t>Des QUESTIONS ?</a:t>
            </a:r>
            <a:br>
              <a:rPr lang="fr-FR" dirty="0"/>
            </a:br>
            <a:r>
              <a:rPr lang="fr-FR" dirty="0"/>
              <a:t>Contactez-nous sur notre site WEB !</a:t>
            </a:r>
            <a:br>
              <a:rPr lang="fr-FR" dirty="0"/>
            </a:br>
            <a:br>
              <a:rPr lang="fr-FR" dirty="0"/>
            </a:br>
            <a:r>
              <a:rPr lang="fr-FR" b="1" dirty="0"/>
              <a:t>https://www.fsmv.fr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91074BB-61D2-4BE6-08A5-8AE6575A7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055" y="2891017"/>
            <a:ext cx="3842524" cy="384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37869"/>
      </p:ext>
    </p:extLst>
  </p:cSld>
  <p:clrMapOvr>
    <a:masterClrMapping/>
  </p:clrMapOvr>
  <p:transition spd="slow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AF5C8F2-A5B5-FA1A-CA76-685C0FFB4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3" y="1498294"/>
            <a:ext cx="5323581" cy="472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6FEE3A2E-CAD5-39F0-1E48-22CB5FC46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239" y="1498295"/>
            <a:ext cx="5749046" cy="34822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/>
              <a:t>FSMV </a:t>
            </a:r>
            <a:r>
              <a:rPr lang="fr-FR" dirty="0"/>
              <a:t>est une </a:t>
            </a:r>
            <a:r>
              <a:rPr lang="fr-FR" b="1" dirty="0"/>
              <a:t>coopérative </a:t>
            </a:r>
            <a:br>
              <a:rPr lang="fr-FR" b="1" dirty="0"/>
            </a:br>
            <a:r>
              <a:rPr lang="fr-FR" b="1" dirty="0"/>
              <a:t>d’associés-citoyens </a:t>
            </a:r>
            <a:r>
              <a:rPr lang="fr-FR" dirty="0"/>
              <a:t>qui a pour objectif la production et la consommation locale </a:t>
            </a:r>
            <a:r>
              <a:rPr lang="fr-FR" b="1" dirty="0"/>
              <a:t>d’électricité photovoltaïque </a:t>
            </a:r>
            <a:r>
              <a:rPr lang="fr-FR" dirty="0"/>
              <a:t>sur les communes de Paris-Ouest La Défense. </a:t>
            </a:r>
          </a:p>
          <a:p>
            <a:pPr marL="0" indent="0">
              <a:buNone/>
            </a:pPr>
            <a:r>
              <a:rPr lang="fr-FR" dirty="0"/>
              <a:t>Elle fonctionne sur la base d’une </a:t>
            </a:r>
            <a:r>
              <a:rPr lang="fr-FR" b="1" dirty="0"/>
              <a:t>autoconsommation collective.</a:t>
            </a:r>
          </a:p>
          <a:p>
            <a:pPr marL="0" indent="0">
              <a:buNone/>
            </a:pPr>
            <a:r>
              <a:rPr lang="fr-FR" dirty="0"/>
              <a:t>Crée en 2019 avec l’aide des associations Thermie et Energie Partagée.</a:t>
            </a:r>
          </a:p>
          <a:p>
            <a:pPr marL="0" indent="0">
              <a:buNone/>
            </a:pPr>
            <a:r>
              <a:rPr lang="fr-FR" dirty="0"/>
              <a:t>Support financier de la région Ile de France pour les installations de panneaux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164F5B3-B05A-D240-2D3B-43B89A134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193" y="4817723"/>
            <a:ext cx="1004013" cy="1429070"/>
          </a:xfrm>
          <a:prstGeom prst="rect">
            <a:avLst/>
          </a:prstGeom>
        </p:spPr>
      </p:pic>
      <p:pic>
        <p:nvPicPr>
          <p:cNvPr id="1030" name="Picture 6" descr="Association Thermie">
            <a:extLst>
              <a:ext uri="{FF2B5EF4-FFF2-40B4-BE49-F238E27FC236}">
                <a16:creationId xmlns:a16="http://schemas.microsoft.com/office/drawing/2014/main" id="{652602A5-722F-C4AC-391B-DBA56FB6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98" y="5281024"/>
            <a:ext cx="1450853" cy="58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590D593-F402-AE06-9948-C337C13E2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9227" y="5265893"/>
            <a:ext cx="1004013" cy="120266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C138FEB-ECC6-0148-F6D5-9BCA2E35A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3968" y="120193"/>
            <a:ext cx="2638148" cy="80128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98104C2-0521-5095-BC8A-466A5C7D1B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3598" y="6167689"/>
            <a:ext cx="1832140" cy="49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68242"/>
      </p:ext>
    </p:extLst>
  </p:cSld>
  <p:clrMapOvr>
    <a:masterClrMapping/>
  </p:clrMapOvr>
  <p:transition spd="slow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D51DB2-2AFF-4E36-1AF1-FB85F14E2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concept FSMV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3FB4B2-8D62-8190-4348-8D77CF38B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36381"/>
            <a:ext cx="10820400" cy="37771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2"/>
                </a:solidFill>
              </a:rPr>
              <a:t>Rappels sur le projet FSMV</a:t>
            </a:r>
          </a:p>
          <a:p>
            <a:pPr marL="0" indent="0">
              <a:buNone/>
            </a:pPr>
            <a:r>
              <a:rPr lang="fr-FR" b="1" dirty="0"/>
              <a:t>Principe : </a:t>
            </a:r>
            <a:br>
              <a:rPr lang="fr-FR" dirty="0"/>
            </a:br>
            <a:r>
              <a:rPr lang="fr-FR" dirty="0"/>
              <a:t>Les subventions </a:t>
            </a:r>
            <a:r>
              <a:rPr lang="fr-FR" dirty="0" err="1"/>
              <a:t>IdF</a:t>
            </a:r>
            <a:r>
              <a:rPr lang="fr-FR" dirty="0"/>
              <a:t> sont accordées au maître d’œuvre FSMV.</a:t>
            </a:r>
            <a:br>
              <a:rPr lang="fr-FR" dirty="0"/>
            </a:br>
            <a:r>
              <a:rPr lang="fr-FR" dirty="0"/>
              <a:t>FSMV installe les panneaux (PV) sur les toitures des propriétaires de maison.</a:t>
            </a:r>
            <a:br>
              <a:rPr lang="fr-FR" dirty="0"/>
            </a:br>
            <a:r>
              <a:rPr lang="fr-FR" dirty="0"/>
              <a:t>FSMV loue ensuite l’installation PV au propriétaire.</a:t>
            </a:r>
            <a:br>
              <a:rPr lang="fr-FR" dirty="0"/>
            </a:br>
            <a:r>
              <a:rPr lang="fr-FR" dirty="0"/>
              <a:t>L’énergie produite est autoconsommée et le surplus est partagé/revendu aux membres FSMV de la boucle d’autoconsommation collective (ACC)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Financement de l’installation :</a:t>
            </a:r>
            <a:br>
              <a:rPr lang="fr-FR" b="1" dirty="0"/>
            </a:br>
            <a:r>
              <a:rPr lang="fr-FR" dirty="0"/>
              <a:t>Subvention région </a:t>
            </a:r>
            <a:r>
              <a:rPr lang="fr-FR" dirty="0" err="1"/>
              <a:t>IdF</a:t>
            </a:r>
            <a:r>
              <a:rPr lang="fr-FR" dirty="0"/>
              <a:t> à FSMV: ~50%</a:t>
            </a:r>
            <a:br>
              <a:rPr lang="fr-FR" dirty="0"/>
            </a:br>
            <a:r>
              <a:rPr lang="fr-FR" dirty="0"/>
              <a:t>Préfinancement des loyers par le propriétaire : ~50%</a:t>
            </a:r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D4E721-57E3-EBB7-32AC-1C97C00F2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12" y="924591"/>
            <a:ext cx="2638148" cy="80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52636"/>
      </p:ext>
    </p:extLst>
  </p:cSld>
  <p:clrMapOvr>
    <a:masterClrMapping/>
  </p:clrMapOvr>
  <p:transition spd="slow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D51DB2-2AFF-4E36-1AF1-FB85F14E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073" y="247881"/>
            <a:ext cx="8610600" cy="1293028"/>
          </a:xfrm>
        </p:spPr>
        <p:txBody>
          <a:bodyPr/>
          <a:lstStyle/>
          <a:p>
            <a:r>
              <a:rPr lang="fr-FR" dirty="0"/>
              <a:t>Installations et Subventions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3FB4B2-8D62-8190-4348-8D77CF38B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91" y="1422826"/>
            <a:ext cx="10820400" cy="56791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 </a:t>
            </a:r>
            <a:r>
              <a:rPr lang="fr-FR" b="1" dirty="0">
                <a:solidFill>
                  <a:schemeClr val="accent2"/>
                </a:solidFill>
              </a:rPr>
              <a:t>Lot 1 : </a:t>
            </a:r>
            <a:r>
              <a:rPr lang="fr-FR" b="1" dirty="0"/>
              <a:t>Subvention :</a:t>
            </a:r>
            <a:br>
              <a:rPr lang="fr-FR" dirty="0"/>
            </a:br>
            <a:r>
              <a:rPr lang="fr-FR" dirty="0"/>
              <a:t>transmise le 08/08/2022 et votée le </a:t>
            </a:r>
            <a:r>
              <a:rPr lang="fr-FR" dirty="0">
                <a:solidFill>
                  <a:schemeClr val="accent4"/>
                </a:solidFill>
              </a:rPr>
              <a:t>10/11/2022</a:t>
            </a:r>
            <a:br>
              <a:rPr lang="fr-FR" dirty="0"/>
            </a:br>
            <a:r>
              <a:rPr lang="fr-FR" dirty="0"/>
              <a:t>taux : 53 % pour 6 toitures</a:t>
            </a:r>
          </a:p>
          <a:p>
            <a:pPr marL="0" indent="0">
              <a:buNone/>
            </a:pPr>
            <a:r>
              <a:rPr lang="fr-FR" b="1" dirty="0"/>
              <a:t>Installations PV :</a:t>
            </a:r>
            <a:br>
              <a:rPr lang="fr-FR" b="1" dirty="0"/>
            </a:br>
            <a:r>
              <a:rPr lang="fr-FR" b="1" dirty="0"/>
              <a:t>1 : </a:t>
            </a:r>
            <a:r>
              <a:rPr lang="fr-FR" dirty="0"/>
              <a:t>en production le </a:t>
            </a:r>
            <a:r>
              <a:rPr lang="fr-FR" dirty="0">
                <a:solidFill>
                  <a:schemeClr val="accent4"/>
                </a:solidFill>
              </a:rPr>
              <a:t>1</a:t>
            </a:r>
            <a:r>
              <a:rPr lang="fr-FR" baseline="30000" dirty="0">
                <a:solidFill>
                  <a:schemeClr val="accent4"/>
                </a:solidFill>
              </a:rPr>
              <a:t>er</a:t>
            </a:r>
            <a:r>
              <a:rPr lang="fr-FR" dirty="0">
                <a:solidFill>
                  <a:schemeClr val="accent4"/>
                </a:solidFill>
              </a:rPr>
              <a:t> aout 2023 </a:t>
            </a:r>
            <a:r>
              <a:rPr lang="fr-FR" dirty="0"/>
              <a:t>(8.25 kWc)</a:t>
            </a:r>
            <a:br>
              <a:rPr lang="fr-FR" dirty="0"/>
            </a:br>
            <a:r>
              <a:rPr lang="fr-FR" b="1" dirty="0"/>
              <a:t>2 : </a:t>
            </a:r>
            <a:r>
              <a:rPr lang="fr-FR" dirty="0"/>
              <a:t>installation lancée le </a:t>
            </a:r>
            <a:r>
              <a:rPr lang="fr-FR" dirty="0">
                <a:solidFill>
                  <a:schemeClr val="accent4"/>
                </a:solidFill>
              </a:rPr>
              <a:t>1</a:t>
            </a:r>
            <a:r>
              <a:rPr lang="fr-FR" baseline="30000" dirty="0">
                <a:solidFill>
                  <a:schemeClr val="accent4"/>
                </a:solidFill>
              </a:rPr>
              <a:t>er</a:t>
            </a:r>
            <a:r>
              <a:rPr lang="fr-FR" dirty="0">
                <a:solidFill>
                  <a:schemeClr val="accent4"/>
                </a:solidFill>
              </a:rPr>
              <a:t> sept 2024 </a:t>
            </a:r>
            <a:r>
              <a:rPr lang="fr-FR" dirty="0"/>
              <a:t>(3kWc) </a:t>
            </a:r>
          </a:p>
          <a:p>
            <a:pPr marL="0" indent="0">
              <a:buNone/>
            </a:pPr>
            <a:r>
              <a:rPr lang="fr-FR" b="1" dirty="0"/>
              <a:t> 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2"/>
                </a:solidFill>
              </a:rPr>
              <a:t>Lot 2 : </a:t>
            </a:r>
            <a:r>
              <a:rPr lang="fr-FR" b="1" dirty="0"/>
              <a:t>Subvention :</a:t>
            </a:r>
            <a:br>
              <a:rPr lang="fr-FR" dirty="0"/>
            </a:br>
            <a:r>
              <a:rPr lang="fr-FR" dirty="0"/>
              <a:t>transmise à la région IdF le </a:t>
            </a:r>
            <a:r>
              <a:rPr lang="fr-FR" dirty="0">
                <a:solidFill>
                  <a:schemeClr val="accent4"/>
                </a:solidFill>
              </a:rPr>
              <a:t>24/06/2024</a:t>
            </a:r>
            <a:br>
              <a:rPr lang="fr-FR" dirty="0"/>
            </a:br>
            <a:r>
              <a:rPr lang="fr-FR" dirty="0"/>
              <a:t>pour 3 toitures</a:t>
            </a:r>
          </a:p>
          <a:p>
            <a:pPr marL="0" indent="0">
              <a:buNone/>
            </a:pPr>
            <a:r>
              <a:rPr lang="fr-FR" b="1" dirty="0"/>
              <a:t>Installations PV :</a:t>
            </a:r>
            <a:br>
              <a:rPr lang="fr-FR" b="1" dirty="0"/>
            </a:br>
            <a:r>
              <a:rPr lang="fr-FR" b="1" dirty="0"/>
              <a:t>1 : </a:t>
            </a:r>
            <a:r>
              <a:rPr lang="fr-FR" dirty="0"/>
              <a:t>3 kWc</a:t>
            </a:r>
            <a:br>
              <a:rPr lang="fr-FR" b="1" dirty="0"/>
            </a:br>
            <a:r>
              <a:rPr lang="fr-FR" b="1" dirty="0"/>
              <a:t>2 : </a:t>
            </a:r>
            <a:r>
              <a:rPr lang="fr-FR" dirty="0"/>
              <a:t>6 kWc </a:t>
            </a:r>
            <a:br>
              <a:rPr lang="fr-FR" dirty="0"/>
            </a:br>
            <a:r>
              <a:rPr lang="fr-FR" b="1" dirty="0"/>
              <a:t>3 : </a:t>
            </a:r>
            <a:r>
              <a:rPr lang="fr-FR" dirty="0"/>
              <a:t>4.5 kWc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chemeClr val="accent2"/>
                </a:solidFill>
              </a:rPr>
              <a:t>Lot 3</a:t>
            </a:r>
            <a:r>
              <a:rPr lang="fr-FR" b="1" dirty="0"/>
              <a:t> : Ouvert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D4E721-57E3-EBB7-32AC-1C97C00F2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251" y="1540909"/>
            <a:ext cx="2638148" cy="8012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07CF68B-F54E-ADAC-2DE3-C6E869AA3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222" y="2460272"/>
            <a:ext cx="5358787" cy="41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29708"/>
      </p:ext>
    </p:extLst>
  </p:cSld>
  <p:clrMapOvr>
    <a:masterClrMapping/>
  </p:clrMapOvr>
  <p:transition spd="slow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D51DB2-2AFF-4E36-1AF1-FB85F14E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09" y="467689"/>
            <a:ext cx="8139635" cy="1293028"/>
          </a:xfrm>
        </p:spPr>
        <p:txBody>
          <a:bodyPr/>
          <a:lstStyle/>
          <a:p>
            <a:r>
              <a:rPr lang="fr-FR" dirty="0"/>
              <a:t>Autoconsommation Collective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3FB4B2-8D62-8190-4348-8D77CF38B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13" y="5057543"/>
            <a:ext cx="10820400" cy="13267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Convention entre FSMV (PMO) et ENEDIS </a:t>
            </a:r>
            <a:r>
              <a:rPr lang="fr-FR" b="1" dirty="0">
                <a:solidFill>
                  <a:schemeClr val="accent4"/>
                </a:solidFill>
              </a:rPr>
              <a:t>signée le 1</a:t>
            </a:r>
            <a:r>
              <a:rPr lang="fr-FR" b="1" baseline="30000" dirty="0">
                <a:solidFill>
                  <a:schemeClr val="accent4"/>
                </a:solidFill>
              </a:rPr>
              <a:t>er</a:t>
            </a:r>
            <a:r>
              <a:rPr lang="fr-FR" b="1" dirty="0">
                <a:solidFill>
                  <a:schemeClr val="accent4"/>
                </a:solidFill>
              </a:rPr>
              <a:t> juin 2024</a:t>
            </a:r>
          </a:p>
          <a:p>
            <a:pPr marL="0" indent="0">
              <a:buNone/>
            </a:pPr>
            <a:r>
              <a:rPr lang="fr-FR" b="1" dirty="0"/>
              <a:t>Récupération mensuelle des flux de production et consommation</a:t>
            </a:r>
            <a:br>
              <a:rPr lang="fr-FR" b="1" dirty="0"/>
            </a:br>
            <a:r>
              <a:rPr lang="fr-FR" b="1" dirty="0"/>
              <a:t>Consolidation : logiciel développé par FSMV</a:t>
            </a:r>
            <a:br>
              <a:rPr lang="fr-FR" b="1" dirty="0"/>
            </a:br>
            <a:r>
              <a:rPr lang="fr-FR" b="1" dirty="0"/>
              <a:t>Etablissement des relevés pour le producteur et les consommateurs</a:t>
            </a:r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D4E721-57E3-EBB7-32AC-1C97C00F2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8" y="459252"/>
            <a:ext cx="2638148" cy="80128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7AA64A15-0332-DDAA-EB06-70BA600D02A1}"/>
              </a:ext>
            </a:extLst>
          </p:cNvPr>
          <p:cNvGrpSpPr/>
          <p:nvPr/>
        </p:nvGrpSpPr>
        <p:grpSpPr>
          <a:xfrm>
            <a:off x="422853" y="1238368"/>
            <a:ext cx="11284613" cy="2959538"/>
            <a:chOff x="364478" y="964029"/>
            <a:chExt cx="11284613" cy="407592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4380527-6F58-30A3-280D-361939362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4391" y="1761917"/>
              <a:ext cx="2206357" cy="1815467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80B29E4-7821-31CE-9263-2CEBADD1E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5708" y="2708963"/>
              <a:ext cx="1460195" cy="1777163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F3055D7D-B77A-D573-1891-3202A3AAE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0211" y="964029"/>
              <a:ext cx="1191576" cy="1134459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FF1C5CA4-17AD-36A0-1D64-68BED3AC5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1201" y="2089015"/>
              <a:ext cx="2315586" cy="190534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0B7771-FC85-DD28-C8D7-DE11C0771017}"/>
                </a:ext>
              </a:extLst>
            </p:cNvPr>
            <p:cNvSpPr/>
            <p:nvPr/>
          </p:nvSpPr>
          <p:spPr>
            <a:xfrm>
              <a:off x="3575890" y="3930268"/>
              <a:ext cx="396607" cy="10025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12CC04-C8D8-2974-C279-F1A90A16E1AE}"/>
                </a:ext>
              </a:extLst>
            </p:cNvPr>
            <p:cNvSpPr/>
            <p:nvPr/>
          </p:nvSpPr>
          <p:spPr>
            <a:xfrm>
              <a:off x="3575889" y="2927733"/>
              <a:ext cx="396607" cy="100253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E848FD-6560-8D6A-3D0E-E3900261B5EE}"/>
                </a:ext>
              </a:extLst>
            </p:cNvPr>
            <p:cNvSpPr/>
            <p:nvPr/>
          </p:nvSpPr>
          <p:spPr>
            <a:xfrm>
              <a:off x="3575888" y="1925198"/>
              <a:ext cx="396607" cy="100253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478C4DD-AABF-9634-1FD9-790366044A4C}"/>
                </a:ext>
              </a:extLst>
            </p:cNvPr>
            <p:cNvSpPr/>
            <p:nvPr/>
          </p:nvSpPr>
          <p:spPr>
            <a:xfrm>
              <a:off x="8122187" y="2932261"/>
              <a:ext cx="396607" cy="100253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534851F-4E79-E74E-6DC3-A9CB82BD3158}"/>
                </a:ext>
              </a:extLst>
            </p:cNvPr>
            <p:cNvSpPr/>
            <p:nvPr/>
          </p:nvSpPr>
          <p:spPr>
            <a:xfrm>
              <a:off x="8122187" y="964029"/>
              <a:ext cx="396607" cy="19682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D749753E-F72D-D4A6-0BEF-34B48E275C4B}"/>
                </a:ext>
              </a:extLst>
            </p:cNvPr>
            <p:cNvCxnSpPr>
              <a:cxnSpLocks/>
            </p:cNvCxnSpPr>
            <p:nvPr/>
          </p:nvCxnSpPr>
          <p:spPr>
            <a:xfrm>
              <a:off x="3871509" y="3429000"/>
              <a:ext cx="444898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 : en angle 17">
              <a:extLst>
                <a:ext uri="{FF2B5EF4-FFF2-40B4-BE49-F238E27FC236}">
                  <a16:creationId xmlns:a16="http://schemas.microsoft.com/office/drawing/2014/main" id="{7F954128-C1CB-7AAE-69CD-730CF5839D4F}"/>
                </a:ext>
              </a:extLst>
            </p:cNvPr>
            <p:cNvCxnSpPr>
              <a:cxnSpLocks/>
            </p:cNvCxnSpPr>
            <p:nvPr/>
          </p:nvCxnSpPr>
          <p:spPr>
            <a:xfrm>
              <a:off x="5856381" y="2208837"/>
              <a:ext cx="2464111" cy="468264"/>
            </a:xfrm>
            <a:prstGeom prst="bentConnector3">
              <a:avLst>
                <a:gd name="adj1" fmla="val -74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83E17DD6-47E2-ECC3-B663-A2FDB82C1E1C}"/>
                </a:ext>
              </a:extLst>
            </p:cNvPr>
            <p:cNvCxnSpPr>
              <a:cxnSpLocks/>
            </p:cNvCxnSpPr>
            <p:nvPr/>
          </p:nvCxnSpPr>
          <p:spPr>
            <a:xfrm>
              <a:off x="3871509" y="2583457"/>
              <a:ext cx="16059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18257D8-0842-6E8C-375F-DA89A7A99B06}"/>
                </a:ext>
              </a:extLst>
            </p:cNvPr>
            <p:cNvSpPr txBox="1"/>
            <p:nvPr/>
          </p:nvSpPr>
          <p:spPr>
            <a:xfrm>
              <a:off x="364478" y="4149819"/>
              <a:ext cx="1867819" cy="890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PRODUCTEUR</a:t>
              </a:r>
            </a:p>
            <a:p>
              <a:r>
                <a:rPr lang="fr-FR" dirty="0"/>
                <a:t>(Associé FSMV)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67F0788-09CA-7E19-232A-F5081F58CF7F}"/>
                </a:ext>
              </a:extLst>
            </p:cNvPr>
            <p:cNvSpPr txBox="1"/>
            <p:nvPr/>
          </p:nvSpPr>
          <p:spPr>
            <a:xfrm>
              <a:off x="9367697" y="3930268"/>
              <a:ext cx="2281394" cy="890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CONSOMMATEURS</a:t>
              </a:r>
            </a:p>
            <a:p>
              <a:r>
                <a:rPr lang="fr-FR" dirty="0"/>
                <a:t>(Associés FSMV)</a:t>
              </a:r>
            </a:p>
          </p:txBody>
        </p:sp>
        <p:cxnSp>
          <p:nvCxnSpPr>
            <p:cNvPr id="22" name="Connecteur : en angle 21">
              <a:extLst>
                <a:ext uri="{FF2B5EF4-FFF2-40B4-BE49-F238E27FC236}">
                  <a16:creationId xmlns:a16="http://schemas.microsoft.com/office/drawing/2014/main" id="{5E300E67-89BC-AF13-A304-704BFDD2FB7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300404" y="4097735"/>
              <a:ext cx="1418039" cy="473500"/>
            </a:xfrm>
            <a:prstGeom prst="bentConnector3">
              <a:avLst>
                <a:gd name="adj1" fmla="val 98945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482D71B0-74DF-B517-0D9C-0CE9639E807C}"/>
                </a:ext>
              </a:extLst>
            </p:cNvPr>
            <p:cNvSpPr txBox="1"/>
            <p:nvPr/>
          </p:nvSpPr>
          <p:spPr>
            <a:xfrm>
              <a:off x="4041565" y="4316547"/>
              <a:ext cx="19239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AUTOCONSOMMATION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286E07AD-343E-5FE3-6D45-1F06A22FF5A0}"/>
                </a:ext>
              </a:extLst>
            </p:cNvPr>
            <p:cNvSpPr txBox="1"/>
            <p:nvPr/>
          </p:nvSpPr>
          <p:spPr>
            <a:xfrm>
              <a:off x="3972495" y="3507663"/>
              <a:ext cx="1980029" cy="381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SURPLUS vers ACC FSMV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1C095D9-337B-6E64-8266-D9377ABA2F47}"/>
                </a:ext>
              </a:extLst>
            </p:cNvPr>
            <p:cNvSpPr txBox="1"/>
            <p:nvPr/>
          </p:nvSpPr>
          <p:spPr>
            <a:xfrm>
              <a:off x="3972495" y="2200737"/>
              <a:ext cx="17203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SURPLUS vers RESEAU</a:t>
              </a:r>
            </a:p>
          </p:txBody>
        </p:sp>
        <p:sp>
          <p:nvSpPr>
            <p:cNvPr id="26" name="Flèche : droite 25">
              <a:extLst>
                <a:ext uri="{FF2B5EF4-FFF2-40B4-BE49-F238E27FC236}">
                  <a16:creationId xmlns:a16="http://schemas.microsoft.com/office/drawing/2014/main" id="{AFE797D2-EAE0-5B66-0BB5-6098652FFDCC}"/>
                </a:ext>
              </a:extLst>
            </p:cNvPr>
            <p:cNvSpPr/>
            <p:nvPr/>
          </p:nvSpPr>
          <p:spPr>
            <a:xfrm>
              <a:off x="2782331" y="2201840"/>
              <a:ext cx="330506" cy="1310894"/>
            </a:xfrm>
            <a:prstGeom prst="rightArrow">
              <a:avLst>
                <a:gd name="adj1" fmla="val 50000"/>
                <a:gd name="adj2" fmla="val 5232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lèche : droite 26">
              <a:extLst>
                <a:ext uri="{FF2B5EF4-FFF2-40B4-BE49-F238E27FC236}">
                  <a16:creationId xmlns:a16="http://schemas.microsoft.com/office/drawing/2014/main" id="{819125FA-B5C5-D49C-A698-CDD8064BC214}"/>
                </a:ext>
              </a:extLst>
            </p:cNvPr>
            <p:cNvSpPr/>
            <p:nvPr/>
          </p:nvSpPr>
          <p:spPr>
            <a:xfrm>
              <a:off x="8650995" y="1948145"/>
              <a:ext cx="330506" cy="1310894"/>
            </a:xfrm>
            <a:prstGeom prst="rightArrow">
              <a:avLst>
                <a:gd name="adj1" fmla="val 50000"/>
                <a:gd name="adj2" fmla="val 5232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38C547D3-5A9D-05EE-04AA-B092CEA5A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1111" y="1414615"/>
              <a:ext cx="1037780" cy="925588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6CD1023C-1EF1-F2EB-DF01-80D32458E897}"/>
                </a:ext>
              </a:extLst>
            </p:cNvPr>
            <p:cNvSpPr txBox="1"/>
            <p:nvPr/>
          </p:nvSpPr>
          <p:spPr>
            <a:xfrm>
              <a:off x="6466028" y="3538037"/>
              <a:ext cx="1595309" cy="381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IMPORT ACC FSMV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C3C80216-0FAC-7FC7-227F-9480DD58EE36}"/>
                </a:ext>
              </a:extLst>
            </p:cNvPr>
            <p:cNvSpPr txBox="1"/>
            <p:nvPr/>
          </p:nvSpPr>
          <p:spPr>
            <a:xfrm>
              <a:off x="6739176" y="2278924"/>
              <a:ext cx="13356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IMPORT RESEAU</a:t>
              </a:r>
            </a:p>
          </p:txBody>
        </p:sp>
      </p:grpSp>
      <p:sp>
        <p:nvSpPr>
          <p:cNvPr id="31" name="Accolade fermante 30">
            <a:extLst>
              <a:ext uri="{FF2B5EF4-FFF2-40B4-BE49-F238E27FC236}">
                <a16:creationId xmlns:a16="http://schemas.microsoft.com/office/drawing/2014/main" id="{1BDF91C2-28FD-5F71-D339-B7B2EFE4D16C}"/>
              </a:ext>
            </a:extLst>
          </p:cNvPr>
          <p:cNvSpPr/>
          <p:nvPr/>
        </p:nvSpPr>
        <p:spPr>
          <a:xfrm rot="5400000">
            <a:off x="5662175" y="1891526"/>
            <a:ext cx="723379" cy="4914836"/>
          </a:xfrm>
          <a:prstGeom prst="rightBrac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6A8D19C-8F37-AD8C-457D-8205E1F4776A}"/>
              </a:ext>
            </a:extLst>
          </p:cNvPr>
          <p:cNvSpPr txBox="1"/>
          <p:nvPr/>
        </p:nvSpPr>
        <p:spPr>
          <a:xfrm>
            <a:off x="3986139" y="4532788"/>
            <a:ext cx="453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Personne Morale   Organisatrice (PMO)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250B55-BE7D-13E4-C6A4-7049CCAC2938}"/>
              </a:ext>
            </a:extLst>
          </p:cNvPr>
          <p:cNvSpPr/>
          <p:nvPr/>
        </p:nvSpPr>
        <p:spPr>
          <a:xfrm>
            <a:off x="1082079" y="401370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8E890B-3F76-CD15-9898-973BDC73A617}"/>
              </a:ext>
            </a:extLst>
          </p:cNvPr>
          <p:cNvSpPr/>
          <p:nvPr/>
        </p:nvSpPr>
        <p:spPr>
          <a:xfrm>
            <a:off x="10133895" y="391914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5676356"/>
      </p:ext>
    </p:extLst>
  </p:cSld>
  <p:clrMapOvr>
    <a:masterClrMapping/>
  </p:clrMapOvr>
  <p:transition spd="slow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2EDF9-EDC1-D8B3-5E97-5AD365BD2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55" y="764373"/>
            <a:ext cx="10294345" cy="1293028"/>
          </a:xfrm>
        </p:spPr>
        <p:txBody>
          <a:bodyPr/>
          <a:lstStyle/>
          <a:p>
            <a:r>
              <a:rPr lang="fr-FR" dirty="0"/>
              <a:t>Production électrique journalière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CF7869-C133-8F5E-6733-8EBF5BB27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997" y="111308"/>
            <a:ext cx="2638148" cy="8012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335BFF6-3A6F-6070-F5A7-C8DF36F51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0" y="1970993"/>
            <a:ext cx="10812384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49747"/>
      </p:ext>
    </p:extLst>
  </p:cSld>
  <p:clrMapOvr>
    <a:masterClrMapping/>
  </p:clrMapOvr>
  <p:transition spd="slow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2EDF9-EDC1-D8B3-5E97-5AD365BD2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55" y="764373"/>
            <a:ext cx="10294345" cy="1293028"/>
          </a:xfrm>
        </p:spPr>
        <p:txBody>
          <a:bodyPr/>
          <a:lstStyle/>
          <a:p>
            <a:r>
              <a:rPr lang="fr-FR" dirty="0"/>
              <a:t>Production électrique MENSUELLE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CF7869-C133-8F5E-6733-8EBF5BB27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997" y="111308"/>
            <a:ext cx="2638148" cy="8012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C246996-044D-EE8F-0936-A23E442DE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35" y="1779294"/>
            <a:ext cx="10459910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56117"/>
      </p:ext>
    </p:extLst>
  </p:cSld>
  <p:clrMapOvr>
    <a:masterClrMapping/>
  </p:clrMapOvr>
  <p:transition spd="slow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2EDF9-EDC1-D8B3-5E97-5AD365BD2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43" y="787562"/>
            <a:ext cx="11588514" cy="1293028"/>
          </a:xfrm>
        </p:spPr>
        <p:txBody>
          <a:bodyPr>
            <a:normAutofit/>
          </a:bodyPr>
          <a:lstStyle/>
          <a:p>
            <a:r>
              <a:rPr lang="fr-FR" sz="3600" dirty="0"/>
              <a:t>Production électrique : </a:t>
            </a:r>
            <a:r>
              <a:rPr lang="fr-FR" sz="3600" b="1" dirty="0"/>
              <a:t>AUTOCONSOMMATION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CF7869-C133-8F5E-6733-8EBF5BB27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997" y="111308"/>
            <a:ext cx="2638148" cy="8012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76BC17B-8009-0936-807A-6A0F52548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28" y="1729880"/>
            <a:ext cx="10517068" cy="4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9498"/>
      </p:ext>
    </p:extLst>
  </p:cSld>
  <p:clrMapOvr>
    <a:masterClrMapping/>
  </p:clrMapOvr>
  <p:transition spd="slow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D51DB2-2AFF-4E36-1AF1-FB85F14E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09" y="467689"/>
            <a:ext cx="8139635" cy="1293028"/>
          </a:xfrm>
        </p:spPr>
        <p:txBody>
          <a:bodyPr/>
          <a:lstStyle/>
          <a:p>
            <a:r>
              <a:rPr lang="fr-FR" dirty="0"/>
              <a:t>Site Web FSMV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3FB4B2-8D62-8190-4348-8D77CF38B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13" y="1760717"/>
            <a:ext cx="3977599" cy="4623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Refonte</a:t>
            </a:r>
            <a:r>
              <a:rPr lang="fr-FR" b="1" dirty="0">
                <a:solidFill>
                  <a:schemeClr val="accent4"/>
                </a:solidFill>
              </a:rPr>
              <a:t> 1</a:t>
            </a:r>
            <a:r>
              <a:rPr lang="fr-FR" b="1" baseline="30000" dirty="0">
                <a:solidFill>
                  <a:schemeClr val="accent4"/>
                </a:solidFill>
              </a:rPr>
              <a:t>er</a:t>
            </a:r>
            <a:r>
              <a:rPr lang="fr-FR" b="1" dirty="0">
                <a:solidFill>
                  <a:schemeClr val="accent4"/>
                </a:solidFill>
              </a:rPr>
              <a:t> juillet 2023</a:t>
            </a:r>
          </a:p>
          <a:p>
            <a:pPr marL="0" indent="0">
              <a:buNone/>
            </a:pPr>
            <a:r>
              <a:rPr lang="fr-FR" b="1" dirty="0"/>
              <a:t>Infos sur notre projet</a:t>
            </a:r>
          </a:p>
          <a:p>
            <a:pPr marL="0" indent="0">
              <a:buNone/>
            </a:pPr>
            <a:r>
              <a:rPr lang="fr-FR" b="1" dirty="0"/>
              <a:t>News régulières</a:t>
            </a:r>
            <a:br>
              <a:rPr lang="fr-FR" b="1" dirty="0"/>
            </a:br>
            <a:r>
              <a:rPr lang="fr-FR" b="1" dirty="0"/>
              <a:t>FAQ et ressources</a:t>
            </a:r>
          </a:p>
          <a:p>
            <a:pPr marL="0" indent="0">
              <a:buNone/>
            </a:pPr>
            <a:r>
              <a:rPr lang="fr-FR" b="1" dirty="0"/>
              <a:t>Etat des projets</a:t>
            </a:r>
          </a:p>
          <a:p>
            <a:pPr marL="0" indent="0">
              <a:buNone/>
            </a:pPr>
            <a:r>
              <a:rPr lang="fr-FR" b="1" dirty="0"/>
              <a:t>Production électrique des installations</a:t>
            </a:r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D4E721-57E3-EBB7-32AC-1C97C00F2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731" y="713563"/>
            <a:ext cx="2638148" cy="80128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67B7A877-8A4D-DB03-98B9-B7FDF1AA3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212" y="1298397"/>
            <a:ext cx="7288526" cy="446734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4C155BF-34BD-E350-2D1F-56EBCFB98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3" y="4410419"/>
            <a:ext cx="5507057" cy="244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20585"/>
      </p:ext>
    </p:extLst>
  </p:cSld>
  <p:clrMapOvr>
    <a:masterClrMapping/>
  </p:clrMapOvr>
  <p:transition spd="slow" advTm="10000"/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989</TotalTime>
  <Words>436</Words>
  <Application>Microsoft Office PowerPoint</Application>
  <PresentationFormat>Grand écran</PresentationFormat>
  <Paragraphs>59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Lato</vt:lpstr>
      <vt:lpstr>Traînée de condensation</vt:lpstr>
      <vt:lpstr>Fermes Solaires du Mont-Valérien</vt:lpstr>
      <vt:lpstr>Présentation PowerPoint</vt:lpstr>
      <vt:lpstr>concept FSMV</vt:lpstr>
      <vt:lpstr>Installations et Subventions</vt:lpstr>
      <vt:lpstr>Autoconsommation Collective</vt:lpstr>
      <vt:lpstr>Production électrique journalière</vt:lpstr>
      <vt:lpstr>Production électrique MENSUELLE</vt:lpstr>
      <vt:lpstr>Production électrique : AUTOCONSOMMATION</vt:lpstr>
      <vt:lpstr>Site Web FSMV</vt:lpstr>
      <vt:lpstr>FSMV dans la PRESSE</vt:lpstr>
      <vt:lpstr>Gouvernance FSMV</vt:lpstr>
      <vt:lpstr>Des QUESTIONS ? Contactez-nous sur notre site WEB !  https://www.fsmv.fr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Fermes Solaires du Mont-Valérien</dc:title>
  <dc:creator>Jean-Jacques Descombes</dc:creator>
  <cp:lastModifiedBy>Jean-Jacques Descombes</cp:lastModifiedBy>
  <cp:revision>35</cp:revision>
  <dcterms:created xsi:type="dcterms:W3CDTF">2023-12-14T20:23:20Z</dcterms:created>
  <dcterms:modified xsi:type="dcterms:W3CDTF">2024-09-06T14:31:39Z</dcterms:modified>
</cp:coreProperties>
</file>